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34"/>
  </p:notesMasterIdLst>
  <p:sldIdLst>
    <p:sldId id="256" r:id="rId2"/>
    <p:sldId id="345" r:id="rId3"/>
    <p:sldId id="331" r:id="rId4"/>
    <p:sldId id="333" r:id="rId5"/>
    <p:sldId id="261" r:id="rId6"/>
    <p:sldId id="307" r:id="rId7"/>
    <p:sldId id="308" r:id="rId8"/>
    <p:sldId id="280" r:id="rId9"/>
    <p:sldId id="285" r:id="rId10"/>
    <p:sldId id="281" r:id="rId11"/>
    <p:sldId id="335" r:id="rId12"/>
    <p:sldId id="336" r:id="rId13"/>
    <p:sldId id="337" r:id="rId14"/>
    <p:sldId id="357" r:id="rId15"/>
    <p:sldId id="358" r:id="rId16"/>
    <p:sldId id="359" r:id="rId17"/>
    <p:sldId id="346" r:id="rId18"/>
    <p:sldId id="309" r:id="rId19"/>
    <p:sldId id="341" r:id="rId20"/>
    <p:sldId id="342" r:id="rId21"/>
    <p:sldId id="343" r:id="rId22"/>
    <p:sldId id="327" r:id="rId23"/>
    <p:sldId id="329" r:id="rId24"/>
    <p:sldId id="355" r:id="rId25"/>
    <p:sldId id="328" r:id="rId26"/>
    <p:sldId id="325" r:id="rId27"/>
    <p:sldId id="312" r:id="rId28"/>
    <p:sldId id="344" r:id="rId29"/>
    <p:sldId id="317" r:id="rId30"/>
    <p:sldId id="360" r:id="rId31"/>
    <p:sldId id="347" r:id="rId32"/>
    <p:sldId id="258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740" autoAdjust="0"/>
    <p:restoredTop sz="94625" autoAdjust="0"/>
  </p:normalViewPr>
  <p:slideViewPr>
    <p:cSldViewPr snapToGrid="0" snapToObjects="1">
      <p:cViewPr>
        <p:scale>
          <a:sx n="103" d="100"/>
          <a:sy n="103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DC27D-7B4D-4DA2-A60B-914AFAF5ADCA}" type="datetimeFigureOut">
              <a:rPr lang="da-DK" smtClean="0"/>
              <a:t>17-05-2018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0B1E-CF99-4DCB-9DD1-D337EC69F6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288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40B1E-CF99-4DCB-9DD1-D337EC69F6F1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56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5/17/2018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Slægtsforskning</a:t>
            </a:r>
            <a:br>
              <a:rPr lang="da-DK" dirty="0" smtClean="0"/>
            </a:br>
            <a:r>
              <a:rPr lang="da-DK" dirty="0" smtClean="0"/>
              <a:t>og DNA</a:t>
            </a:r>
            <a:endParaRPr lang="da-DK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 smtClean="0"/>
              <a:t>Harsdorffsalen</a:t>
            </a:r>
            <a:r>
              <a:rPr lang="da-DK" dirty="0" smtClean="0"/>
              <a:t>, Rigsarkivet</a:t>
            </a:r>
          </a:p>
          <a:p>
            <a:r>
              <a:rPr lang="da-DK" dirty="0"/>
              <a:t>2</a:t>
            </a:r>
            <a:r>
              <a:rPr lang="da-DK" dirty="0" smtClean="0"/>
              <a:t>2. </a:t>
            </a:r>
            <a:r>
              <a:rPr lang="da-DK" dirty="0"/>
              <a:t>m</a:t>
            </a:r>
            <a:r>
              <a:rPr lang="da-DK" dirty="0" smtClean="0"/>
              <a:t>aj 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010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Matches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90623"/>
            <a:ext cx="8229600" cy="4373563"/>
          </a:xfrm>
        </p:spPr>
        <p:txBody>
          <a:bodyPr>
            <a:normAutofit fontScale="85000" lnSpcReduction="20000"/>
          </a:bodyPr>
          <a:lstStyle/>
          <a:p>
            <a:pPr marL="3240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dirty="0" smtClean="0"/>
              <a:t>Man får </a:t>
            </a:r>
            <a:r>
              <a:rPr lang="da-DK" dirty="0"/>
              <a:t>en liste over personer med matchende DNA-segmenter</a:t>
            </a:r>
            <a:br>
              <a:rPr lang="da-DK" dirty="0"/>
            </a:br>
            <a:r>
              <a:rPr lang="da-DK" dirty="0"/>
              <a:t>– ofte 400-1000 personer</a:t>
            </a:r>
          </a:p>
          <a:p>
            <a:pPr marL="3240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dirty="0"/>
              <a:t>De ”stærke matches” er slægtninge, som man (måske) kan finde forbindelsen til i stamtavlen</a:t>
            </a:r>
          </a:p>
          <a:p>
            <a:pPr marL="3240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dirty="0"/>
              <a:t>De ”svage matches” er meget fjerne slægtninge eller usikre matches</a:t>
            </a:r>
          </a:p>
          <a:p>
            <a:pPr marL="3240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dirty="0"/>
              <a:t>De fleste matches er fjerne, for dem er der flest af, da vi har 2-4-8-16-32-64-128-256… forfædre</a:t>
            </a:r>
          </a:p>
          <a:p>
            <a:pPr marL="3240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dirty="0"/>
              <a:t>Det kræver ”rugbrødsarbejde” at finde forbindelserne!</a:t>
            </a:r>
          </a:p>
          <a:p>
            <a:pPr marL="3240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dirty="0"/>
              <a:t>Det er desværre et mindretal af matches, der har styr på deres egen stamtavle</a:t>
            </a:r>
          </a:p>
        </p:txBody>
      </p:sp>
    </p:spTree>
    <p:extLst>
      <p:ext uri="{BB962C8B-B14F-4D97-AF65-F5344CB8AC3E}">
        <p14:creationId xmlns:p14="http://schemas.microsoft.com/office/powerpoint/2010/main" val="165170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Matches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389"/>
          <a:stretch/>
        </p:blipFill>
        <p:spPr>
          <a:xfrm>
            <a:off x="284671" y="1433813"/>
            <a:ext cx="8134709" cy="3189945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4718649"/>
            <a:ext cx="8229600" cy="20789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smtClean="0"/>
              <a:t>Hvilke matches er interessante?</a:t>
            </a:r>
          </a:p>
          <a:p>
            <a:pPr lvl="1"/>
            <a:r>
              <a:rPr lang="da-DK" dirty="0" smtClean="0"/>
              <a:t>Største segment over 10-15 </a:t>
            </a:r>
            <a:r>
              <a:rPr lang="da-DK" dirty="0" err="1" smtClean="0"/>
              <a:t>cM</a:t>
            </a:r>
            <a:endParaRPr lang="da-DK" dirty="0" smtClean="0"/>
          </a:p>
          <a:p>
            <a:pPr lvl="1"/>
            <a:r>
              <a:rPr lang="da-DK" dirty="0" smtClean="0"/>
              <a:t>Mere end ét segment over 10 </a:t>
            </a:r>
            <a:r>
              <a:rPr lang="da-DK" dirty="0" err="1" smtClean="0"/>
              <a:t>cM</a:t>
            </a:r>
            <a:endParaRPr lang="da-DK" dirty="0"/>
          </a:p>
          <a:p>
            <a:pPr lvl="1"/>
            <a:r>
              <a:rPr lang="da-DK" dirty="0" smtClean="0"/>
              <a:t>Geografisk relevant område</a:t>
            </a:r>
          </a:p>
          <a:p>
            <a:pPr lvl="1"/>
            <a:r>
              <a:rPr lang="da-DK" dirty="0" smtClean="0"/>
              <a:t>”Spændende” navne</a:t>
            </a:r>
          </a:p>
          <a:p>
            <a:pPr lvl="1"/>
            <a:r>
              <a:rPr lang="da-DK" dirty="0" smtClean="0"/>
              <a:t>”In </a:t>
            </a:r>
            <a:r>
              <a:rPr lang="da-DK" dirty="0" err="1" smtClean="0"/>
              <a:t>common</a:t>
            </a:r>
            <a:r>
              <a:rPr lang="da-DK" dirty="0" smtClean="0"/>
              <a:t> with”</a:t>
            </a:r>
          </a:p>
        </p:txBody>
      </p:sp>
    </p:spTree>
    <p:extLst>
      <p:ext uri="{BB962C8B-B14F-4D97-AF65-F5344CB8AC3E}">
        <p14:creationId xmlns:p14="http://schemas.microsoft.com/office/powerpoint/2010/main" val="157846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Family Finder </a:t>
            </a:r>
            <a:r>
              <a:rPr lang="mr-IN" dirty="0"/>
              <a:t>–</a:t>
            </a:r>
            <a:r>
              <a:rPr lang="da-DK" dirty="0"/>
              <a:t> </a:t>
            </a:r>
            <a:r>
              <a:rPr lang="da-DK" dirty="0" smtClean="0"/>
              <a:t>Matches-tabel</a:t>
            </a:r>
            <a:endParaRPr lang="da-DK" dirty="0"/>
          </a:p>
        </p:txBody>
      </p:sp>
      <p:pic>
        <p:nvPicPr>
          <p:cNvPr id="5" name="Pladsholder til indhold 4" descr="Shared cM 2017-08 Blaine Bettinger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4" b="-2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595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r>
              <a:rPr lang="da-DK" dirty="0" err="1"/>
              <a:t>C</a:t>
            </a:r>
            <a:r>
              <a:rPr lang="da-DK" dirty="0" err="1" smtClean="0"/>
              <a:t>hromosome</a:t>
            </a:r>
            <a:r>
              <a:rPr lang="da-DK" dirty="0" smtClean="0"/>
              <a:t> Browser</a:t>
            </a:r>
            <a:endParaRPr lang="da-DK" dirty="0"/>
          </a:p>
        </p:txBody>
      </p:sp>
      <p:pic>
        <p:nvPicPr>
          <p:cNvPr id="7" name="Pladsholder til indhold 6" descr="Chromosome Browser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78" r="-42378"/>
          <a:stretch>
            <a:fillRect/>
          </a:stretch>
        </p:blipFill>
        <p:spPr>
          <a:xfrm>
            <a:off x="457200" y="1587500"/>
            <a:ext cx="8229600" cy="4876800"/>
          </a:xfrm>
        </p:spPr>
      </p:pic>
      <p:sp>
        <p:nvSpPr>
          <p:cNvPr id="8" name="Eksplosion 2 7"/>
          <p:cNvSpPr/>
          <p:nvPr/>
        </p:nvSpPr>
        <p:spPr>
          <a:xfrm>
            <a:off x="6304612" y="2857470"/>
            <a:ext cx="2470764" cy="1526875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Dine kromosomer!</a:t>
            </a:r>
            <a:endParaRPr lang="da-DK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r>
              <a:rPr lang="da-DK" dirty="0" err="1"/>
              <a:t>C</a:t>
            </a:r>
            <a:r>
              <a:rPr lang="da-DK" dirty="0" err="1" smtClean="0"/>
              <a:t>hromosome</a:t>
            </a:r>
            <a:r>
              <a:rPr lang="da-DK" dirty="0" smtClean="0"/>
              <a:t> Browser</a:t>
            </a:r>
            <a:endParaRPr lang="da-DK" dirty="0"/>
          </a:p>
        </p:txBody>
      </p:sp>
      <p:pic>
        <p:nvPicPr>
          <p:cNvPr id="3" name="Pladsholder til indhold 2" descr="Eva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04" r="-82404"/>
          <a:stretch>
            <a:fillRect/>
          </a:stretch>
        </p:blipFill>
        <p:spPr>
          <a:xfrm>
            <a:off x="-1392252" y="1524000"/>
            <a:ext cx="8229600" cy="4876800"/>
          </a:xfrm>
        </p:spPr>
      </p:pic>
      <p:pic>
        <p:nvPicPr>
          <p:cNvPr id="4" name="Billede 3" descr="Eva-Hele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77" y="1524000"/>
            <a:ext cx="3107765" cy="4876800"/>
          </a:xfrm>
          <a:prstGeom prst="rect">
            <a:avLst/>
          </a:prstGeom>
        </p:spPr>
      </p:pic>
      <p:sp>
        <p:nvSpPr>
          <p:cNvPr id="6" name="Eksplosion 2 5"/>
          <p:cNvSpPr/>
          <p:nvPr/>
        </p:nvSpPr>
        <p:spPr>
          <a:xfrm>
            <a:off x="6093697" y="4883878"/>
            <a:ext cx="1943945" cy="1083354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2 kusiner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7" name="Eksplosion 2 6"/>
          <p:cNvSpPr/>
          <p:nvPr/>
        </p:nvSpPr>
        <p:spPr>
          <a:xfrm>
            <a:off x="2252590" y="4883878"/>
            <a:ext cx="1976490" cy="1083354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1 kusine</a:t>
            </a:r>
            <a:endParaRPr lang="da-DK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Eksempel 1</a:t>
            </a:r>
            <a:endParaRPr lang="da-DK" dirty="0"/>
          </a:p>
        </p:txBody>
      </p:sp>
      <p:pic>
        <p:nvPicPr>
          <p:cNvPr id="3" name="Pladsholder til indhold 2" descr="Eva-Ov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04" r="-82404"/>
          <a:stretch>
            <a:fillRect/>
          </a:stretch>
        </p:blipFill>
        <p:spPr>
          <a:xfrm>
            <a:off x="-1848451" y="1953536"/>
            <a:ext cx="7509257" cy="4449930"/>
          </a:xfrm>
        </p:spPr>
      </p:pic>
      <p:pic>
        <p:nvPicPr>
          <p:cNvPr id="4" name="Billede 3" descr="Bjarne-Ov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60" y="1953536"/>
            <a:ext cx="2835740" cy="444993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457200" y="1515462"/>
            <a:ext cx="215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Kusine + nyt match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5851060" y="1515462"/>
            <a:ext cx="239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D2533C"/>
                </a:solidFill>
              </a:rPr>
              <a:t>Set fra kusinens side!</a:t>
            </a:r>
            <a:endParaRPr lang="da-DK" dirty="0">
              <a:solidFill>
                <a:srgbClr val="D2533C"/>
              </a:solidFill>
            </a:endParaRPr>
          </a:p>
        </p:txBody>
      </p:sp>
      <p:cxnSp>
        <p:nvCxnSpPr>
          <p:cNvPr id="12" name="Lige pilforbindelse 11"/>
          <p:cNvCxnSpPr/>
          <p:nvPr/>
        </p:nvCxnSpPr>
        <p:spPr>
          <a:xfrm>
            <a:off x="1343935" y="2217505"/>
            <a:ext cx="394550" cy="2774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>
            <a:off x="6699460" y="2217505"/>
            <a:ext cx="394550" cy="2774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Eksempel 1</a:t>
            </a:r>
            <a:endParaRPr lang="da-DK" dirty="0"/>
          </a:p>
        </p:txBody>
      </p:sp>
      <p:pic>
        <p:nvPicPr>
          <p:cNvPr id="3" name="Pladsholder til indhold 2" descr="Eva-Ove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04" r="-82404"/>
          <a:stretch>
            <a:fillRect/>
          </a:stretch>
        </p:blipFill>
        <p:spPr>
          <a:xfrm>
            <a:off x="-1848451" y="1953536"/>
            <a:ext cx="7509257" cy="4449930"/>
          </a:xfrm>
        </p:spPr>
      </p:pic>
      <p:pic>
        <p:nvPicPr>
          <p:cNvPr id="4" name="Billede 3" descr="Bjarne-Ov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60" y="1953536"/>
            <a:ext cx="2835740" cy="444993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457200" y="1515462"/>
            <a:ext cx="215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tx2"/>
                </a:solidFill>
              </a:rPr>
              <a:t>Kusine + nyt match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5851060" y="1515462"/>
            <a:ext cx="239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D2533C"/>
                </a:solidFill>
              </a:rPr>
              <a:t>Set fra kusinens side!</a:t>
            </a:r>
            <a:endParaRPr lang="da-DK" dirty="0">
              <a:solidFill>
                <a:srgbClr val="D2533C"/>
              </a:solidFill>
            </a:endParaRPr>
          </a:p>
        </p:txBody>
      </p:sp>
      <p:cxnSp>
        <p:nvCxnSpPr>
          <p:cNvPr id="12" name="Lige pilforbindelse 11"/>
          <p:cNvCxnSpPr/>
          <p:nvPr/>
        </p:nvCxnSpPr>
        <p:spPr>
          <a:xfrm>
            <a:off x="1343935" y="2217505"/>
            <a:ext cx="394550" cy="2774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>
            <a:off x="6699460" y="2217505"/>
            <a:ext cx="394550" cy="27740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ksplosion 2 8"/>
          <p:cNvSpPr/>
          <p:nvPr/>
        </p:nvSpPr>
        <p:spPr>
          <a:xfrm>
            <a:off x="2611380" y="3355352"/>
            <a:ext cx="3239680" cy="2542626"/>
          </a:xfrm>
          <a:prstGeom prst="irregularSeal2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1400" u="sng" dirty="0" smtClean="0">
                <a:solidFill>
                  <a:srgbClr val="C00000"/>
                </a:solidFill>
              </a:rPr>
              <a:t>Nyt match:</a:t>
            </a:r>
            <a:br>
              <a:rPr lang="da-DK" sz="1400" u="sng" dirty="0" smtClean="0">
                <a:solidFill>
                  <a:srgbClr val="C00000"/>
                </a:solidFill>
              </a:rPr>
            </a:br>
            <a:r>
              <a:rPr lang="da-DK" sz="1400" dirty="0" smtClean="0">
                <a:solidFill>
                  <a:srgbClr val="C00000"/>
                </a:solidFill>
              </a:rPr>
              <a:t>Fælles aner født 1798/1801,</a:t>
            </a:r>
          </a:p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4-5 generationer tilbage</a:t>
            </a:r>
            <a:endParaRPr lang="da-DK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Anders’ matches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114892"/>
            <a:ext cx="8229600" cy="4373563"/>
          </a:xfrm>
        </p:spPr>
        <p:txBody>
          <a:bodyPr/>
          <a:lstStyle/>
          <a:p>
            <a:pPr marL="114300" indent="0">
              <a:spcAft>
                <a:spcPts val="1200"/>
              </a:spcAft>
              <a:buNone/>
            </a:pPr>
            <a:r>
              <a:rPr lang="da-DK" dirty="0" smtClean="0"/>
              <a:t>Jeg har indtil videre kun dokumenteret to matches: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Mit første match på 56 </a:t>
            </a:r>
            <a:r>
              <a:rPr lang="da-DK" dirty="0" err="1" smtClean="0"/>
              <a:t>cM</a:t>
            </a:r>
            <a:r>
              <a:rPr lang="da-DK" dirty="0" smtClean="0"/>
              <a:t> / 21 </a:t>
            </a:r>
            <a:r>
              <a:rPr lang="da-DK" dirty="0" err="1" smtClean="0"/>
              <a:t>cM</a:t>
            </a:r>
            <a:r>
              <a:rPr lang="da-DK" dirty="0" smtClean="0"/>
              <a:t> førte til et par fælles aner </a:t>
            </a:r>
            <a:r>
              <a:rPr lang="da-DK" dirty="0"/>
              <a:t>født i Fraugde ved Odense </a:t>
            </a:r>
            <a:r>
              <a:rPr lang="da-DK" dirty="0" smtClean="0"/>
              <a:t>1738 og 1740.</a:t>
            </a:r>
            <a:br>
              <a:rPr lang="da-DK" dirty="0" smtClean="0"/>
            </a:br>
            <a:r>
              <a:rPr lang="da-DK" i="1" dirty="0" smtClean="0"/>
              <a:t>Heldigvis beviste det et svagt led i min stamtavle!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Et andet match på 62 </a:t>
            </a:r>
            <a:r>
              <a:rPr lang="da-DK" dirty="0" err="1" smtClean="0"/>
              <a:t>cM</a:t>
            </a:r>
            <a:r>
              <a:rPr lang="da-DK" dirty="0" smtClean="0"/>
              <a:t> / 26 </a:t>
            </a:r>
            <a:r>
              <a:rPr lang="da-DK" dirty="0" err="1" smtClean="0"/>
              <a:t>cM</a:t>
            </a:r>
            <a:r>
              <a:rPr lang="da-DK" dirty="0" smtClean="0"/>
              <a:t> på min fars kit viste sig at stamme fra et par </a:t>
            </a:r>
            <a:r>
              <a:rPr lang="da-DK" dirty="0"/>
              <a:t>fælles aner fra </a:t>
            </a:r>
            <a:r>
              <a:rPr lang="da-DK" dirty="0" smtClean="0"/>
              <a:t>Jerslev ved Brønderslev, </a:t>
            </a:r>
            <a:r>
              <a:rPr lang="da-DK" dirty="0"/>
              <a:t>født hhv. </a:t>
            </a:r>
            <a:r>
              <a:rPr lang="da-DK" dirty="0" smtClean="0"/>
              <a:t>1698 og 1725.</a:t>
            </a:r>
          </a:p>
          <a:p>
            <a:pPr>
              <a:spcAft>
                <a:spcPts val="1200"/>
              </a:spcAft>
            </a:pPr>
            <a:r>
              <a:rPr lang="da-DK" dirty="0" smtClean="0"/>
              <a:t>Hvert match beviser at stamtavlen er korrekt helt tilbage til den fælles ane</a:t>
            </a:r>
          </a:p>
          <a:p>
            <a:pPr>
              <a:spcAft>
                <a:spcPts val="1200"/>
              </a:spcAft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98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Y-DNA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94140"/>
            <a:ext cx="8229600" cy="4373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Gives kun videre fra far til </a:t>
            </a:r>
            <a:r>
              <a:rPr lang="da-DK" dirty="0"/>
              <a:t>søn </a:t>
            </a:r>
            <a:r>
              <a:rPr lang="da-DK" dirty="0" smtClean="0"/>
              <a:t>– og fortæller derfor kun </a:t>
            </a:r>
            <a:r>
              <a:rPr lang="da-DK" dirty="0"/>
              <a:t>om den rene </a:t>
            </a:r>
            <a:r>
              <a:rPr lang="da-DK" dirty="0" smtClean="0"/>
              <a:t>faderlinje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Blandes ikke - og er dermed næsten uforandret gennem årtusinder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Kan derfor bruges til at finde slægtninge i samme farlinje – også tusindvis af år tilbage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/>
              <a:t>Peger tilbage til det første </a:t>
            </a:r>
            <a:r>
              <a:rPr lang="da-DK" dirty="0" smtClean="0"/>
              <a:t>menneske og udgør ”årerne i menneskehedens træ”</a:t>
            </a:r>
            <a:endParaRPr lang="da-DK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Kan afsløre ens </a:t>
            </a:r>
            <a:r>
              <a:rPr lang="da-DK" dirty="0" err="1" smtClean="0"/>
              <a:t>haplogruppe</a:t>
            </a:r>
            <a:r>
              <a:rPr lang="da-DK" dirty="0" smtClean="0"/>
              <a:t> – altså hvilken gren man sidder på i menneskehedens træ</a:t>
            </a:r>
          </a:p>
        </p:txBody>
      </p:sp>
      <p:pic>
        <p:nvPicPr>
          <p:cNvPr id="5" name="Billede 4" descr="Skærmbillede 2017-01-14 kl. 13.42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87" y="439564"/>
            <a:ext cx="2384117" cy="15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Y-DNA – matches gennem Y37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6" y="1621765"/>
            <a:ext cx="7564558" cy="415399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13" y="4275826"/>
            <a:ext cx="2991267" cy="221963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cxnSp>
        <p:nvCxnSpPr>
          <p:cNvPr id="7" name="Lige pilforbindelse 6"/>
          <p:cNvCxnSpPr/>
          <p:nvPr/>
        </p:nvCxnSpPr>
        <p:spPr>
          <a:xfrm flipH="1" flipV="1">
            <a:off x="1483743" y="3450566"/>
            <a:ext cx="4482471" cy="92302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603851" y="5948237"/>
            <a:ext cx="464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Resultat af en Y37 test hos </a:t>
            </a:r>
            <a:r>
              <a:rPr lang="da-DK" dirty="0" err="1" smtClean="0"/>
              <a:t>FamilyTreeDNA</a:t>
            </a:r>
            <a:endParaRPr lang="da-DK" dirty="0" smtClean="0"/>
          </a:p>
          <a:p>
            <a:r>
              <a:rPr lang="da-DK" dirty="0" smtClean="0"/>
              <a:t>Viser kun matches på den rene faderlinje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292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Anders’ &amp; Jacobs baggrund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dirty="0" smtClean="0"/>
              <a:t>Anders</a:t>
            </a:r>
            <a:endParaRPr lang="da-DK" dirty="0"/>
          </a:p>
          <a:p>
            <a:pPr lvl="1"/>
            <a:r>
              <a:rPr lang="da-DK" dirty="0"/>
              <a:t>Forretningsspecialist hos ATP i </a:t>
            </a:r>
            <a:r>
              <a:rPr lang="da-DK" dirty="0" smtClean="0"/>
              <a:t>Hillerød</a:t>
            </a:r>
          </a:p>
          <a:p>
            <a:pPr lvl="1"/>
            <a:r>
              <a:rPr lang="da-DK" dirty="0" smtClean="0"/>
              <a:t>Interesseret i historie og arkæologi siden 3</a:t>
            </a:r>
            <a:r>
              <a:rPr lang="da-DK" dirty="0"/>
              <a:t>.</a:t>
            </a:r>
            <a:r>
              <a:rPr lang="da-DK" dirty="0" smtClean="0"/>
              <a:t> klasse</a:t>
            </a:r>
            <a:endParaRPr lang="da-DK" dirty="0"/>
          </a:p>
          <a:p>
            <a:pPr lvl="1"/>
            <a:r>
              <a:rPr lang="da-DK" dirty="0"/>
              <a:t>100% digital </a:t>
            </a:r>
            <a:r>
              <a:rPr lang="da-DK" dirty="0" smtClean="0"/>
              <a:t>slægtsforsker – startede i 2011</a:t>
            </a:r>
            <a:endParaRPr lang="da-DK" dirty="0"/>
          </a:p>
          <a:p>
            <a:pPr lvl="1"/>
            <a:r>
              <a:rPr lang="da-DK" dirty="0"/>
              <a:t>”Faldet i gryden” med Y-DNA og </a:t>
            </a:r>
            <a:r>
              <a:rPr lang="da-DK" dirty="0" err="1" smtClean="0"/>
              <a:t>haplogrupper</a:t>
            </a:r>
            <a:r>
              <a:rPr lang="da-DK" dirty="0" smtClean="0"/>
              <a:t> – helt og aldeles!</a:t>
            </a:r>
          </a:p>
          <a:p>
            <a:pPr lvl="1"/>
            <a:endParaRPr lang="da-DK" dirty="0"/>
          </a:p>
          <a:p>
            <a:pPr marL="0" indent="0">
              <a:buNone/>
            </a:pPr>
            <a:r>
              <a:rPr lang="da-DK" dirty="0"/>
              <a:t>Jacob</a:t>
            </a:r>
          </a:p>
          <a:p>
            <a:pPr lvl="1"/>
            <a:r>
              <a:rPr lang="da-DK" dirty="0"/>
              <a:t>Slægtsforsker siden barnsben</a:t>
            </a:r>
          </a:p>
          <a:p>
            <a:pPr lvl="1"/>
            <a:r>
              <a:rPr lang="da-DK" dirty="0"/>
              <a:t>Læge</a:t>
            </a:r>
          </a:p>
          <a:p>
            <a:pPr lvl="1"/>
            <a:r>
              <a:rPr lang="da-DK" dirty="0"/>
              <a:t>Aner fra Lolland, Blekinge, Langeland, Småland, Skåne…</a:t>
            </a:r>
          </a:p>
          <a:p>
            <a:pPr lvl="1"/>
            <a:r>
              <a:rPr lang="da-DK" dirty="0"/>
              <a:t>Hvem var far til Selma?</a:t>
            </a:r>
          </a:p>
          <a:p>
            <a:pPr lvl="1"/>
            <a:r>
              <a:rPr lang="da-DK" dirty="0"/>
              <a:t>Hvem var mine aner inden kirkebøgernes tid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20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Y-DNA – Y37 matches på kort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7996687" cy="50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61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Y-DNA lever livet farligt!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" y="1665406"/>
            <a:ext cx="8574657" cy="2521441"/>
          </a:xfrm>
          <a:prstGeom prst="rect">
            <a:avLst/>
          </a:prstGeom>
        </p:spPr>
      </p:pic>
      <p:sp>
        <p:nvSpPr>
          <p:cNvPr id="5" name="Pladsholder til indhold 2"/>
          <p:cNvSpPr txBox="1">
            <a:spLocks/>
          </p:cNvSpPr>
          <p:nvPr/>
        </p:nvSpPr>
        <p:spPr>
          <a:xfrm>
            <a:off x="457200" y="4364965"/>
            <a:ext cx="8229600" cy="200273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Kun mænd, der får mange børn, generation efter generation efterlader sig Y-DNA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Derfor væsentligt færre personer man kan matche end ved </a:t>
            </a:r>
            <a:r>
              <a:rPr lang="da-DK" dirty="0" err="1" smtClean="0"/>
              <a:t>autosomalt</a:t>
            </a:r>
            <a:r>
              <a:rPr lang="da-DK" dirty="0" smtClean="0"/>
              <a:t> DNA (</a:t>
            </a:r>
            <a:r>
              <a:rPr lang="da-DK" dirty="0" err="1" smtClean="0"/>
              <a:t>FamilyFinder</a:t>
            </a:r>
            <a:r>
              <a:rPr lang="da-DK" dirty="0"/>
              <a:t>)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6855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SNP’ere</a:t>
            </a:r>
            <a:r>
              <a:rPr lang="da-DK" dirty="0" smtClean="0"/>
              <a:t> og </a:t>
            </a:r>
            <a:r>
              <a:rPr lang="da-DK" dirty="0" err="1" smtClean="0"/>
              <a:t>haplogrupper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39019"/>
            <a:ext cx="8229600" cy="51327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Ca. hvert 150 år sker en mutation i </a:t>
            </a:r>
            <a:br>
              <a:rPr lang="da-DK" dirty="0" smtClean="0"/>
            </a:br>
            <a:r>
              <a:rPr lang="da-DK" dirty="0" smtClean="0"/>
              <a:t>Y-DNA – når den først er sket, arver </a:t>
            </a:r>
            <a:br>
              <a:rPr lang="da-DK" dirty="0" smtClean="0"/>
            </a:br>
            <a:r>
              <a:rPr lang="da-DK" b="1" i="1" dirty="0" smtClean="0"/>
              <a:t>alle</a:t>
            </a:r>
            <a:r>
              <a:rPr lang="da-DK" dirty="0" smtClean="0"/>
              <a:t> efterfølgende sønner mutationen: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Hvis vi tester 3 mænd, og de har følgende mutationer: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sz="1800" dirty="0" smtClean="0"/>
              <a:t>Mand 1 har mutation A</a:t>
            </a:r>
            <a:r>
              <a:rPr lang="da-DK" sz="1800" dirty="0"/>
              <a:t>, B, C og 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sz="1800" dirty="0" smtClean="0"/>
              <a:t>Mand 2</a:t>
            </a:r>
            <a:r>
              <a:rPr lang="da-DK" sz="1800" dirty="0"/>
              <a:t> har mutation</a:t>
            </a:r>
            <a:r>
              <a:rPr lang="da-DK" sz="1800" dirty="0" smtClean="0"/>
              <a:t> </a:t>
            </a:r>
            <a:r>
              <a:rPr lang="da-DK" sz="1800" dirty="0"/>
              <a:t>C, E og F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a-DK" sz="1800" dirty="0" smtClean="0"/>
              <a:t>Mand 3 </a:t>
            </a:r>
            <a:r>
              <a:rPr lang="da-DK" sz="1800" dirty="0"/>
              <a:t>har mutation</a:t>
            </a:r>
            <a:r>
              <a:rPr lang="da-DK" sz="1800" dirty="0" smtClean="0"/>
              <a:t> </a:t>
            </a:r>
            <a:r>
              <a:rPr lang="da-DK" sz="1800" dirty="0"/>
              <a:t>B, C, D og </a:t>
            </a:r>
            <a:r>
              <a:rPr lang="da-DK" sz="1800" dirty="0" smtClean="0"/>
              <a:t>G</a:t>
            </a:r>
            <a:br>
              <a:rPr lang="da-DK" sz="1800" dirty="0" smtClean="0"/>
            </a:br>
            <a:endParaRPr lang="da-DK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Så kan vi opstille deres stamtræ:</a:t>
            </a:r>
            <a:br>
              <a:rPr lang="da-DK" dirty="0" smtClean="0"/>
            </a:br>
            <a:endParaRPr lang="da-DK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De mutationer, som mindst to mænd deler, </a:t>
            </a:r>
            <a:br>
              <a:rPr lang="da-DK" dirty="0" smtClean="0"/>
            </a:br>
            <a:r>
              <a:rPr lang="da-DK" dirty="0" smtClean="0"/>
              <a:t>kaldes for </a:t>
            </a:r>
            <a:r>
              <a:rPr lang="da-DK" dirty="0" err="1" smtClean="0"/>
              <a:t>haplogrupper</a:t>
            </a:r>
            <a:r>
              <a:rPr lang="da-DK" dirty="0" smtClean="0"/>
              <a:t> (her C, B+D og E+F)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r="18057" b="55767"/>
          <a:stretch/>
        </p:blipFill>
        <p:spPr>
          <a:xfrm>
            <a:off x="6435299" y="1214880"/>
            <a:ext cx="2493034" cy="80653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57263" r="18057"/>
          <a:stretch/>
        </p:blipFill>
        <p:spPr>
          <a:xfrm>
            <a:off x="6435298" y="1998437"/>
            <a:ext cx="2493035" cy="779253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32" y="4005230"/>
            <a:ext cx="3826125" cy="162805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51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Haplogrupper</a:t>
            </a:r>
            <a:r>
              <a:rPr lang="da-DK" dirty="0" smtClean="0"/>
              <a:t> i Danmark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4" y="3156858"/>
            <a:ext cx="8177842" cy="326982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8" y="2072897"/>
            <a:ext cx="8706094" cy="7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Hvordan tester man sin Y-</a:t>
            </a:r>
            <a:r>
              <a:rPr lang="da-DK" dirty="0" err="1" smtClean="0"/>
              <a:t>haplogruppe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smtClean="0"/>
              <a:t>Y37 (eller Y67 eller Y111) hos FTDNA giver et sikkert bud på ens helt overordnede </a:t>
            </a:r>
            <a:r>
              <a:rPr lang="da-DK" dirty="0" err="1" smtClean="0"/>
              <a:t>haplogruppe</a:t>
            </a:r>
            <a:r>
              <a:rPr lang="da-DK" dirty="0" smtClean="0"/>
              <a:t> (f.eks. I-M253).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smtClean="0"/>
              <a:t>Derefter kan man med tilkøb af 1 til 3 ”SNP-</a:t>
            </a:r>
            <a:r>
              <a:rPr lang="da-DK" dirty="0" err="1" smtClean="0"/>
              <a:t>packs</a:t>
            </a:r>
            <a:r>
              <a:rPr lang="da-DK" dirty="0" smtClean="0"/>
              <a:t>” til 89$ til 119$ komme tættere og tættere på end mest detaljerede </a:t>
            </a:r>
            <a:r>
              <a:rPr lang="da-DK" dirty="0" err="1" smtClean="0"/>
              <a:t>haplogruppe</a:t>
            </a:r>
            <a:r>
              <a:rPr lang="da-DK" dirty="0" smtClean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err="1" smtClean="0"/>
              <a:t>FDTNA’s</a:t>
            </a:r>
            <a:r>
              <a:rPr lang="da-DK" dirty="0" smtClean="0"/>
              <a:t> dyre flagskibstest </a:t>
            </a:r>
            <a:r>
              <a:rPr lang="da-DK" dirty="0" err="1" smtClean="0"/>
              <a:t>BigY</a:t>
            </a:r>
            <a:r>
              <a:rPr lang="da-DK" dirty="0" smtClean="0"/>
              <a:t> + Y111 giver ens endelige og helt unikke </a:t>
            </a:r>
            <a:r>
              <a:rPr lang="da-DK" dirty="0" err="1" smtClean="0"/>
              <a:t>haplogruppe</a:t>
            </a:r>
            <a:r>
              <a:rPr lang="da-DK" dirty="0" smtClean="0"/>
              <a:t> (649$ på tilbud).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err="1" smtClean="0"/>
              <a:t>Yseq’s</a:t>
            </a:r>
            <a:r>
              <a:rPr lang="da-DK" dirty="0"/>
              <a:t> </a:t>
            </a:r>
            <a:r>
              <a:rPr lang="da-DK" dirty="0" smtClean="0"/>
              <a:t>”Top-Level </a:t>
            </a:r>
            <a:r>
              <a:rPr lang="da-DK" dirty="0" err="1"/>
              <a:t>Orientation</a:t>
            </a:r>
            <a:r>
              <a:rPr lang="da-DK" dirty="0"/>
              <a:t> </a:t>
            </a:r>
            <a:r>
              <a:rPr lang="da-DK" dirty="0" smtClean="0"/>
              <a:t>Panel” giver den på nuværende tidpunkt mest detaljerede </a:t>
            </a:r>
            <a:r>
              <a:rPr lang="da-DK" dirty="0" err="1" smtClean="0"/>
              <a:t>haplogruppe</a:t>
            </a:r>
            <a:r>
              <a:rPr lang="da-DK" dirty="0" smtClean="0"/>
              <a:t> for kun 159$ (ca. 1.050 kr.), men intet andet og ingen matches!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0350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727" r="957" b="8258"/>
          <a:stretch/>
        </p:blipFill>
        <p:spPr>
          <a:xfrm>
            <a:off x="85025" y="88330"/>
            <a:ext cx="9005021" cy="6693470"/>
          </a:xfrm>
          <a:prstGeom prst="rect">
            <a:avLst/>
          </a:prstGeom>
        </p:spPr>
      </p:pic>
      <p:sp>
        <p:nvSpPr>
          <p:cNvPr id="24" name="Eksplosion 1 23"/>
          <p:cNvSpPr/>
          <p:nvPr/>
        </p:nvSpPr>
        <p:spPr>
          <a:xfrm>
            <a:off x="3693128" y="3092188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rgbClr val="C00000"/>
                </a:solidFill>
              </a:rPr>
              <a:t>U106</a:t>
            </a:r>
            <a:endParaRPr lang="da-DK" sz="1400" dirty="0">
              <a:solidFill>
                <a:srgbClr val="C00000"/>
              </a:solidFill>
            </a:endParaRPr>
          </a:p>
        </p:txBody>
      </p:sp>
      <p:sp>
        <p:nvSpPr>
          <p:cNvPr id="14" name="Sky 13"/>
          <p:cNvSpPr/>
          <p:nvPr/>
        </p:nvSpPr>
        <p:spPr>
          <a:xfrm>
            <a:off x="3668372" y="2286441"/>
            <a:ext cx="1400175" cy="8299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Danmark</a:t>
            </a:r>
          </a:p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1000? år siden</a:t>
            </a:r>
            <a:endParaRPr lang="da-DK" sz="1200" dirty="0">
              <a:solidFill>
                <a:srgbClr val="333333"/>
              </a:solidFill>
            </a:endParaRPr>
          </a:p>
        </p:txBody>
      </p:sp>
      <p:sp>
        <p:nvSpPr>
          <p:cNvPr id="15" name="Opadgående pil 14"/>
          <p:cNvSpPr/>
          <p:nvPr/>
        </p:nvSpPr>
        <p:spPr>
          <a:xfrm rot="7162773">
            <a:off x="3051781" y="1785752"/>
            <a:ext cx="596894" cy="1146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Sky 11"/>
          <p:cNvSpPr/>
          <p:nvPr/>
        </p:nvSpPr>
        <p:spPr>
          <a:xfrm>
            <a:off x="1628775" y="1636794"/>
            <a:ext cx="1400175" cy="8299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Skotsk</a:t>
            </a:r>
          </a:p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1500-1000 år siden</a:t>
            </a:r>
            <a:endParaRPr lang="da-DK" sz="1200" dirty="0">
              <a:solidFill>
                <a:srgbClr val="333333"/>
              </a:solidFill>
            </a:endParaRPr>
          </a:p>
        </p:txBody>
      </p:sp>
      <p:sp>
        <p:nvSpPr>
          <p:cNvPr id="13" name="Opadgående pil 12"/>
          <p:cNvSpPr/>
          <p:nvPr/>
        </p:nvSpPr>
        <p:spPr>
          <a:xfrm rot="19738174">
            <a:off x="2518947" y="2204363"/>
            <a:ext cx="596894" cy="18054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Sky 8"/>
          <p:cNvSpPr/>
          <p:nvPr/>
        </p:nvSpPr>
        <p:spPr>
          <a:xfrm>
            <a:off x="3028950" y="3579894"/>
            <a:ext cx="1400175" cy="82997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Keltisk</a:t>
            </a:r>
          </a:p>
          <a:p>
            <a:pPr algn="ctr"/>
            <a:r>
              <a:rPr lang="da-DK" sz="1200" dirty="0" smtClean="0">
                <a:solidFill>
                  <a:srgbClr val="333333"/>
                </a:solidFill>
              </a:rPr>
              <a:t>3000-2000 år siden</a:t>
            </a:r>
            <a:endParaRPr lang="da-DK" sz="1200" dirty="0">
              <a:solidFill>
                <a:srgbClr val="333333"/>
              </a:solidFill>
            </a:endParaRPr>
          </a:p>
        </p:txBody>
      </p:sp>
      <p:sp>
        <p:nvSpPr>
          <p:cNvPr id="11" name="Opadgående pil 10"/>
          <p:cNvSpPr/>
          <p:nvPr/>
        </p:nvSpPr>
        <p:spPr>
          <a:xfrm rot="15501954">
            <a:off x="4971237" y="2687609"/>
            <a:ext cx="596894" cy="21088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Sky 7"/>
          <p:cNvSpPr/>
          <p:nvPr/>
        </p:nvSpPr>
        <p:spPr>
          <a:xfrm>
            <a:off x="6086475" y="2763551"/>
            <a:ext cx="2286000" cy="134302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>
                <a:solidFill>
                  <a:srgbClr val="333333"/>
                </a:solidFill>
              </a:rPr>
              <a:t>Yamnaya</a:t>
            </a:r>
            <a:endParaRPr lang="da-DK" dirty="0" smtClean="0">
              <a:solidFill>
                <a:srgbClr val="333333"/>
              </a:solidFill>
            </a:endParaRPr>
          </a:p>
          <a:p>
            <a:pPr algn="ctr"/>
            <a:r>
              <a:rPr lang="da-DK" dirty="0" smtClean="0">
                <a:solidFill>
                  <a:srgbClr val="333333"/>
                </a:solidFill>
              </a:rPr>
              <a:t>5500-4000 år siden</a:t>
            </a:r>
            <a:endParaRPr lang="da-DK" dirty="0">
              <a:solidFill>
                <a:srgbClr val="333333"/>
              </a:solidFill>
            </a:endParaRPr>
          </a:p>
        </p:txBody>
      </p:sp>
      <p:sp>
        <p:nvSpPr>
          <p:cNvPr id="7" name="Opadgående pil 6"/>
          <p:cNvSpPr/>
          <p:nvPr/>
        </p:nvSpPr>
        <p:spPr>
          <a:xfrm rot="19322786">
            <a:off x="8306208" y="3316108"/>
            <a:ext cx="596894" cy="988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10" name="Opadgående pil 9"/>
          <p:cNvSpPr/>
          <p:nvPr/>
        </p:nvSpPr>
        <p:spPr>
          <a:xfrm rot="20949442">
            <a:off x="7191343" y="3806272"/>
            <a:ext cx="596894" cy="8814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17" name="Tekstboks 16"/>
          <p:cNvSpPr txBox="1"/>
          <p:nvPr/>
        </p:nvSpPr>
        <p:spPr>
          <a:xfrm>
            <a:off x="1462087" y="6327307"/>
            <a:ext cx="66591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err="1"/>
              <a:t>Haplogruppe</a:t>
            </a:r>
            <a:r>
              <a:rPr lang="da-DK" dirty="0"/>
              <a:t> </a:t>
            </a:r>
            <a:r>
              <a:rPr lang="pl-PL" dirty="0"/>
              <a:t>R &gt; M269 &gt; P312 &gt; U152 &gt; L2 &gt; Z367 &gt;</a:t>
            </a:r>
            <a:r>
              <a:rPr lang="da-DK" dirty="0"/>
              <a:t> </a:t>
            </a:r>
            <a:r>
              <a:rPr lang="pl-PL" dirty="0" smtClean="0"/>
              <a:t>BY3604</a:t>
            </a:r>
            <a:endParaRPr lang="da-DK" dirty="0"/>
          </a:p>
        </p:txBody>
      </p:sp>
      <p:sp>
        <p:nvSpPr>
          <p:cNvPr id="18" name="Eksplosion 1 17"/>
          <p:cNvSpPr/>
          <p:nvPr/>
        </p:nvSpPr>
        <p:spPr>
          <a:xfrm>
            <a:off x="7489790" y="2466770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2"/>
                </a:solidFill>
              </a:rPr>
              <a:t>M269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19" name="Eksplosion 1 18"/>
          <p:cNvSpPr/>
          <p:nvPr/>
        </p:nvSpPr>
        <p:spPr>
          <a:xfrm>
            <a:off x="3119358" y="4247015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2"/>
                </a:solidFill>
              </a:rPr>
              <a:t>U152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20" name="Eksplosion 1 19"/>
          <p:cNvSpPr/>
          <p:nvPr/>
        </p:nvSpPr>
        <p:spPr>
          <a:xfrm>
            <a:off x="2002361" y="3994880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2"/>
                </a:solidFill>
              </a:rPr>
              <a:t>L2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21" name="Eksplosion 1 20"/>
          <p:cNvSpPr/>
          <p:nvPr/>
        </p:nvSpPr>
        <p:spPr>
          <a:xfrm>
            <a:off x="674871" y="1483332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2"/>
                </a:solidFill>
              </a:rPr>
              <a:t>Z367</a:t>
            </a:r>
            <a:endParaRPr lang="da-DK" sz="1400" dirty="0">
              <a:solidFill>
                <a:schemeClr val="tx2"/>
              </a:solidFill>
            </a:endParaRPr>
          </a:p>
        </p:txBody>
      </p:sp>
      <p:sp>
        <p:nvSpPr>
          <p:cNvPr id="22" name="Eksplosion 1 21"/>
          <p:cNvSpPr/>
          <p:nvPr/>
        </p:nvSpPr>
        <p:spPr>
          <a:xfrm>
            <a:off x="2866946" y="1845242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dirty="0" smtClean="0">
                <a:solidFill>
                  <a:schemeClr val="tx2"/>
                </a:solidFill>
              </a:rPr>
              <a:t>BY3604</a:t>
            </a:r>
            <a:endParaRPr lang="da-DK" sz="1200" dirty="0">
              <a:solidFill>
                <a:schemeClr val="tx2"/>
              </a:solidFill>
            </a:endParaRPr>
          </a:p>
        </p:txBody>
      </p:sp>
      <p:sp>
        <p:nvSpPr>
          <p:cNvPr id="23" name="Eksplosion 1 22"/>
          <p:cNvSpPr/>
          <p:nvPr/>
        </p:nvSpPr>
        <p:spPr>
          <a:xfrm>
            <a:off x="4136800" y="3912555"/>
            <a:ext cx="1309767" cy="668919"/>
          </a:xfrm>
          <a:prstGeom prst="irregularSeal1">
            <a:avLst/>
          </a:prstGeom>
          <a:solidFill>
            <a:srgbClr val="FFFF99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>
                <a:solidFill>
                  <a:schemeClr val="tx2"/>
                </a:solidFill>
              </a:rPr>
              <a:t>P312</a:t>
            </a:r>
            <a:endParaRPr lang="da-DK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BigY</a:t>
            </a:r>
            <a:r>
              <a:rPr lang="da-DK" dirty="0" smtClean="0"/>
              <a:t> – hvor Y-DNA møder slægtstræet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"/>
          <a:stretch/>
        </p:blipFill>
        <p:spPr>
          <a:xfrm>
            <a:off x="391222" y="2225967"/>
            <a:ext cx="8583223" cy="4392074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1348550" y="1727323"/>
            <a:ext cx="6725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Tusindvis af grene samles herover - tilbage mod ”Adam”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515236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mtDNA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Gives videre fra mødre til både døtre OG sønner, men fortæller kun om den rene moderlinje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Virker ellers helt som Y-DNA – bare på kvindesiden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Desværre lavere opløsning end Y-DNA, da </a:t>
            </a:r>
            <a:r>
              <a:rPr lang="da-DK" dirty="0" err="1" smtClean="0"/>
              <a:t>mtDNA</a:t>
            </a:r>
            <a:r>
              <a:rPr lang="da-DK" dirty="0"/>
              <a:t> kun har </a:t>
            </a:r>
            <a:r>
              <a:rPr lang="da-DK" dirty="0" smtClean="0"/>
              <a:t>16.569 DNA-basepar, hvor Y-DNA typisk testes på ca. 9 mio. DNA-basepar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Et perfekt match kan være over 500 år gammelt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Til gengæld kan </a:t>
            </a:r>
            <a:r>
              <a:rPr lang="da-DK" dirty="0" err="1" smtClean="0"/>
              <a:t>mtDNA</a:t>
            </a:r>
            <a:r>
              <a:rPr lang="da-DK" dirty="0" smtClean="0"/>
              <a:t> nemmere testes på skeletter, da der er ca. 500 kopier </a:t>
            </a:r>
            <a:r>
              <a:rPr lang="da-DK" dirty="0" err="1" smtClean="0"/>
              <a:t>mtDNA</a:t>
            </a:r>
            <a:r>
              <a:rPr lang="da-DK" dirty="0" smtClean="0"/>
              <a:t> i en celle imod højest ét styk Y-DNA</a:t>
            </a:r>
          </a:p>
        </p:txBody>
      </p:sp>
      <p:pic>
        <p:nvPicPr>
          <p:cNvPr id="4" name="Billede 3" descr="Skærmbillede 2017-01-14 kl. 13.45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234" y="392386"/>
            <a:ext cx="1933117" cy="128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2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7155772" cy="1039427"/>
          </a:xfrm>
        </p:spPr>
        <p:txBody>
          <a:bodyPr>
            <a:normAutofit/>
          </a:bodyPr>
          <a:lstStyle/>
          <a:p>
            <a:r>
              <a:rPr lang="da-DK" dirty="0" err="1" smtClean="0"/>
              <a:t>mtDNA</a:t>
            </a:r>
            <a:r>
              <a:rPr lang="da-DK" dirty="0" smtClean="0"/>
              <a:t> – eksempel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53866"/>
            <a:ext cx="8229600" cy="4481440"/>
          </a:xfrm>
        </p:spPr>
        <p:txBody>
          <a:bodyPr>
            <a:normAutofit/>
          </a:bodyPr>
          <a:lstStyle/>
          <a:p>
            <a:r>
              <a:rPr lang="da-DK" dirty="0" smtClean="0"/>
              <a:t>Maren Hansdatter</a:t>
            </a:r>
            <a:endParaRPr lang="da-DK" dirty="0"/>
          </a:p>
          <a:p>
            <a:pPr lvl="1"/>
            <a:r>
              <a:rPr lang="da-DK" dirty="0" smtClean="0"/>
              <a:t>Født ca. 1757, Nøbbet, Lolland ??</a:t>
            </a:r>
          </a:p>
          <a:p>
            <a:pPr lvl="1"/>
            <a:r>
              <a:rPr lang="da-DK" dirty="0" smtClean="0"/>
              <a:t>Død 1831, Vindeby, Lolland</a:t>
            </a:r>
            <a:endParaRPr lang="da-DK" dirty="0"/>
          </a:p>
          <a:p>
            <a:pPr lvl="1"/>
            <a:r>
              <a:rPr lang="da-DK" dirty="0"/>
              <a:t>Matches: 3</a:t>
            </a:r>
            <a:r>
              <a:rPr lang="da-DK" dirty="0" smtClean="0"/>
              <a:t> stk. (2 danske og 1 norsk)</a:t>
            </a:r>
            <a:endParaRPr lang="da-DK" dirty="0"/>
          </a:p>
          <a:p>
            <a:pPr lvl="1"/>
            <a:r>
              <a:rPr lang="da-DK" dirty="0"/>
              <a:t>Jægere-samlere</a:t>
            </a:r>
          </a:p>
          <a:p>
            <a:pPr lvl="1"/>
            <a:endParaRPr lang="da-DK" dirty="0"/>
          </a:p>
          <a:p>
            <a:r>
              <a:rPr lang="da-DK" dirty="0" err="1" smtClean="0"/>
              <a:t>Haplogruppe</a:t>
            </a:r>
            <a:r>
              <a:rPr lang="da-DK" dirty="0" smtClean="0"/>
              <a:t>-fordelingen er mindre tydelig end for Y-DNA.</a:t>
            </a:r>
            <a:endParaRPr lang="da-DK" dirty="0"/>
          </a:p>
        </p:txBody>
      </p:sp>
      <p:pic>
        <p:nvPicPr>
          <p:cNvPr id="4" name="Billede 3" descr="Skærmbillede 2017-01-14 kl. 13.45.1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53" y="408372"/>
            <a:ext cx="1933117" cy="1288744"/>
          </a:xfrm>
          <a:prstGeom prst="rect">
            <a:avLst/>
          </a:prstGeom>
        </p:spPr>
      </p:pic>
      <p:pic>
        <p:nvPicPr>
          <p:cNvPr id="9" name="Billede 8" descr="Skærmbillede 2017-11-21 kl. 00.03.0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27" y="2106265"/>
            <a:ext cx="1641371" cy="10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 forskellige testtyper hos FTDNA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090438"/>
              </p:ext>
            </p:extLst>
          </p:nvPr>
        </p:nvGraphicFramePr>
        <p:xfrm>
          <a:off x="317072" y="1752600"/>
          <a:ext cx="8384795" cy="292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959"/>
                <a:gridCol w="1676959"/>
                <a:gridCol w="1676959"/>
                <a:gridCol w="1676959"/>
                <a:gridCol w="16769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Testtype</a:t>
                      </a:r>
                    </a:p>
                    <a:p>
                      <a:pPr algn="ctr"/>
                      <a:r>
                        <a:rPr lang="da-DK" sz="1600" dirty="0" smtClean="0"/>
                        <a:t>(FTDNA</a:t>
                      </a:r>
                      <a:r>
                        <a:rPr lang="da-DK" sz="1600" baseline="0" dirty="0" smtClean="0"/>
                        <a:t> terminologi)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Finde</a:t>
                      </a:r>
                      <a:r>
                        <a:rPr lang="da-DK" sz="1600" baseline="0" dirty="0" smtClean="0"/>
                        <a:t> slægtninge som kan linkes til stamtavlen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Kende sin placering i </a:t>
                      </a:r>
                      <a:r>
                        <a:rPr lang="da-DK" sz="1200" dirty="0" smtClean="0"/>
                        <a:t>menneskehedens</a:t>
                      </a:r>
                      <a:r>
                        <a:rPr lang="da-DK" sz="1600" dirty="0" smtClean="0"/>
                        <a:t> træ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Kompleksitet</a:t>
                      </a:r>
                      <a:r>
                        <a:rPr lang="da-DK" sz="1600" baseline="0" dirty="0" smtClean="0"/>
                        <a:t> i at kunne forstå resultatet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Pris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FamilyFinder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* * *</a:t>
                      </a:r>
                      <a:r>
                        <a:rPr lang="da-DK" baseline="0" dirty="0" smtClean="0"/>
                        <a:t> * *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*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! !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$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00FF"/>
                          </a:solidFill>
                        </a:rPr>
                        <a:t>Y37/Y67/Y111</a:t>
                      </a:r>
                      <a:endParaRPr lang="da-DK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* * *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* *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! ! !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$$ - $$$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SNP-</a:t>
                      </a:r>
                      <a:r>
                        <a:rPr lang="da-DK" sz="1800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packs</a:t>
                      </a:r>
                      <a:endParaRPr lang="da-DK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*</a:t>
                      </a:r>
                      <a:r>
                        <a:rPr lang="da-DK" baseline="0" dirty="0" smtClean="0"/>
                        <a:t> * *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! !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$ - $$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>
                          <a:solidFill>
                            <a:srgbClr val="0000FF"/>
                          </a:solidFill>
                        </a:rPr>
                        <a:t>BigY</a:t>
                      </a:r>
                      <a:endParaRPr lang="da-DK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*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* * * * *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! ! ! ! !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$$$$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 smtClean="0"/>
                        <a:t>mtDNA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* *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* * *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! ! !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$$$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426128" y="5407409"/>
            <a:ext cx="696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rgbClr val="0000FF"/>
                </a:solidFill>
              </a:rPr>
              <a:t>Y37/Y67/Y111, SNP-</a:t>
            </a:r>
            <a:r>
              <a:rPr lang="da-DK" dirty="0" err="1" smtClean="0">
                <a:solidFill>
                  <a:srgbClr val="0000FF"/>
                </a:solidFill>
              </a:rPr>
              <a:t>packs</a:t>
            </a:r>
            <a:r>
              <a:rPr lang="da-DK" dirty="0" smtClean="0">
                <a:solidFill>
                  <a:srgbClr val="0000FF"/>
                </a:solidFill>
              </a:rPr>
              <a:t> og </a:t>
            </a:r>
            <a:r>
              <a:rPr lang="da-DK" dirty="0" err="1" smtClean="0">
                <a:solidFill>
                  <a:srgbClr val="0000FF"/>
                </a:solidFill>
              </a:rPr>
              <a:t>BigY</a:t>
            </a:r>
            <a:r>
              <a:rPr lang="da-DK" dirty="0" smtClean="0">
                <a:solidFill>
                  <a:srgbClr val="0000FF"/>
                </a:solidFill>
              </a:rPr>
              <a:t> </a:t>
            </a:r>
            <a:r>
              <a:rPr lang="da-DK" dirty="0" smtClean="0"/>
              <a:t>kan kun tages af mænd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SNP-</a:t>
            </a:r>
            <a:r>
              <a:rPr lang="da-DK" dirty="0" err="1" smtClean="0"/>
              <a:t>packs</a:t>
            </a:r>
            <a:r>
              <a:rPr lang="da-DK" dirty="0" smtClean="0"/>
              <a:t> og </a:t>
            </a:r>
            <a:r>
              <a:rPr lang="da-DK" dirty="0" err="1" smtClean="0"/>
              <a:t>BigY</a:t>
            </a:r>
            <a:r>
              <a:rPr lang="da-DK" dirty="0" smtClean="0"/>
              <a:t> kræver gennemført Y37 (eller højere)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33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kan </a:t>
            </a:r>
            <a:r>
              <a:rPr lang="da-DK" dirty="0" smtClean="0"/>
              <a:t>DNA bidrage </a:t>
            </a:r>
            <a:r>
              <a:rPr lang="da-DK" dirty="0"/>
              <a:t>med?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89184"/>
            <a:ext cx="8229600" cy="45878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/>
              <a:t>Den biologiske side af slægtsforskningen - med mulighed for overraskelser!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/>
              <a:t>Kan bekræfte antagelser </a:t>
            </a:r>
            <a:r>
              <a:rPr lang="da-DK" dirty="0" smtClean="0"/>
              <a:t>- og </a:t>
            </a:r>
            <a:r>
              <a:rPr lang="da-DK" dirty="0"/>
              <a:t>måske også løse </a:t>
            </a:r>
            <a:r>
              <a:rPr lang="da-DK" dirty="0" smtClean="0"/>
              <a:t>gåder </a:t>
            </a:r>
            <a:r>
              <a:rPr lang="da-DK" dirty="0"/>
              <a:t>i slægtsforskningen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/>
              <a:t>Ikke en erstatning, men et </a:t>
            </a:r>
            <a:r>
              <a:rPr lang="da-DK" dirty="0" smtClean="0"/>
              <a:t>godt supplement </a:t>
            </a:r>
            <a:r>
              <a:rPr lang="da-DK" dirty="0"/>
              <a:t>til den traditionelle slægtsforskning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smtClean="0"/>
              <a:t>Et </a:t>
            </a:r>
            <a:r>
              <a:rPr lang="da-DK" dirty="0"/>
              <a:t>område i rivende udvikling - </a:t>
            </a:r>
            <a:r>
              <a:rPr lang="da-DK" dirty="0" smtClean="0"/>
              <a:t>nye </a:t>
            </a:r>
            <a:r>
              <a:rPr lang="da-DK" dirty="0"/>
              <a:t>matches hver måned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smtClean="0"/>
              <a:t>Kræver </a:t>
            </a:r>
            <a:r>
              <a:rPr lang="da-DK" dirty="0"/>
              <a:t>tid at sætte sig ind i - ligesom med traditionel slægtsforskning</a:t>
            </a:r>
          </a:p>
        </p:txBody>
      </p:sp>
    </p:spTree>
    <p:extLst>
      <p:ext uri="{BB962C8B-B14F-4D97-AF65-F5344CB8AC3E}">
        <p14:creationId xmlns:p14="http://schemas.microsoft.com/office/powerpoint/2010/main" val="2577546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Test-firmaer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b="1" dirty="0" err="1"/>
              <a:t>FamilyTreeDNA</a:t>
            </a:r>
            <a:r>
              <a:rPr lang="da-DK" b="1" dirty="0"/>
              <a:t> </a:t>
            </a:r>
            <a:r>
              <a:rPr lang="da-DK" dirty="0"/>
              <a:t>(</a:t>
            </a:r>
            <a:r>
              <a:rPr lang="da-DK" dirty="0" smtClean="0"/>
              <a:t>FTDNA) – vores favorit.</a:t>
            </a:r>
            <a:br>
              <a:rPr lang="da-DK" dirty="0" smtClean="0"/>
            </a:br>
            <a:r>
              <a:rPr lang="da-DK" dirty="0" smtClean="0"/>
              <a:t>Har </a:t>
            </a:r>
            <a:r>
              <a:rPr lang="da-DK" dirty="0"/>
              <a:t>gode Y-DNA og </a:t>
            </a:r>
            <a:r>
              <a:rPr lang="da-DK" dirty="0" err="1"/>
              <a:t>mtDNA</a:t>
            </a:r>
            <a:r>
              <a:rPr lang="da-DK" dirty="0"/>
              <a:t> </a:t>
            </a:r>
            <a:r>
              <a:rPr lang="da-DK" dirty="0" err="1"/>
              <a:t>matching</a:t>
            </a:r>
            <a:r>
              <a:rPr lang="da-DK" dirty="0"/>
              <a:t> faciliteter.</a:t>
            </a:r>
            <a:br>
              <a:rPr lang="da-DK" dirty="0"/>
            </a:br>
            <a:r>
              <a:rPr lang="da-DK" dirty="0"/>
              <a:t>Intet </a:t>
            </a:r>
            <a:r>
              <a:rPr lang="da-DK" dirty="0" smtClean="0"/>
              <a:t>abonnement, når først testen er betalt.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b="1" dirty="0" err="1"/>
              <a:t>MyHeritage</a:t>
            </a:r>
            <a:r>
              <a:rPr lang="da-DK" dirty="0"/>
              <a:t> – ved at etablere sig på markedet i </a:t>
            </a:r>
            <a:r>
              <a:rPr lang="da-DK" dirty="0" smtClean="0"/>
              <a:t>DK.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Ingen </a:t>
            </a:r>
            <a:r>
              <a:rPr lang="da-DK" dirty="0"/>
              <a:t>tests for Y-DNA eller </a:t>
            </a:r>
            <a:r>
              <a:rPr lang="da-DK" dirty="0" err="1" smtClean="0"/>
              <a:t>mtDNA</a:t>
            </a:r>
            <a:r>
              <a:rPr lang="da-DK" dirty="0" smtClean="0"/>
              <a:t>.</a:t>
            </a:r>
            <a:br>
              <a:rPr lang="da-DK" dirty="0" smtClean="0"/>
            </a:br>
            <a:r>
              <a:rPr lang="da-DK" dirty="0" smtClean="0"/>
              <a:t>Dansk </a:t>
            </a:r>
            <a:r>
              <a:rPr lang="da-DK" dirty="0"/>
              <a:t>kundebase vokser </a:t>
            </a:r>
            <a:r>
              <a:rPr lang="da-DK" dirty="0" smtClean="0"/>
              <a:t>hastigt. Abonnement!</a:t>
            </a:r>
            <a:endParaRPr lang="da-DK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smtClean="0"/>
              <a:t>23andMe - startet med fokus på helbredsoplysninger. Meget overordnede Y-DNA- og </a:t>
            </a:r>
            <a:r>
              <a:rPr lang="da-DK" dirty="0" err="1" smtClean="0"/>
              <a:t>mtDNA</a:t>
            </a:r>
            <a:r>
              <a:rPr lang="da-DK" dirty="0" smtClean="0"/>
              <a:t>-resultater.</a:t>
            </a:r>
            <a:endParaRPr lang="da-DK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dirty="0" err="1" smtClean="0"/>
              <a:t>AncestryDNA</a:t>
            </a:r>
            <a:r>
              <a:rPr lang="da-DK" dirty="0" smtClean="0"/>
              <a:t> - mange amerikanske testere.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a-DK" b="1" dirty="0" err="1"/>
              <a:t>Yseq</a:t>
            </a:r>
            <a:r>
              <a:rPr lang="da-DK" dirty="0"/>
              <a:t> i Berlin - billigere end FTDNA, men kun Y-DNA.</a:t>
            </a:r>
            <a:br>
              <a:rPr lang="da-DK" dirty="0"/>
            </a:br>
            <a:r>
              <a:rPr lang="da-DK" dirty="0"/>
              <a:t>Har slet ingen funktionalitet for </a:t>
            </a:r>
            <a:r>
              <a:rPr lang="da-DK" dirty="0" err="1"/>
              <a:t>matching</a:t>
            </a:r>
            <a:r>
              <a:rPr lang="da-DK" dirty="0"/>
              <a:t>.</a:t>
            </a:r>
            <a:br>
              <a:rPr lang="da-DK" dirty="0"/>
            </a:br>
            <a:r>
              <a:rPr lang="da-DK" dirty="0"/>
              <a:t>En seriøs butik for erfarne Y-testere - ingen support.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904938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F Slide_12_23_1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4" t="19429"/>
          <a:stretch/>
        </p:blipFill>
        <p:spPr bwMode="auto">
          <a:xfrm>
            <a:off x="3203848" y="548680"/>
            <a:ext cx="3023471" cy="18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de5_12_21_1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16033" r="35966"/>
          <a:stretch/>
        </p:blipFill>
        <p:spPr bwMode="auto">
          <a:xfrm>
            <a:off x="807366" y="3850231"/>
            <a:ext cx="2980057" cy="23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de7_12_21_1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3" t="15372"/>
          <a:stretch/>
        </p:blipFill>
        <p:spPr bwMode="auto">
          <a:xfrm>
            <a:off x="5829325" y="3839168"/>
            <a:ext cx="2847131" cy="20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526846" y="3459915"/>
            <a:ext cx="354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Y37, Y67, Y111 og </a:t>
            </a:r>
            <a:r>
              <a:rPr lang="da-DK" sz="2400" b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BigY</a:t>
            </a:r>
            <a:endParaRPr lang="da-DK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554433" y="1239142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Finder</a:t>
            </a:r>
            <a:endParaRPr lang="da-DK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685382" y="5877272"/>
            <a:ext cx="3224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Tester kun den rene faderlinje</a:t>
            </a:r>
          </a:p>
          <a:p>
            <a:pPr algn="ctr"/>
            <a:r>
              <a:rPr lang="da-DK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Rækker tilbage til ”Adam”</a:t>
            </a:r>
            <a:br>
              <a:rPr lang="da-DK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kun tages af mænd</a:t>
            </a:r>
            <a:endParaRPr lang="da-DK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6609323" y="3429000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mtDNA</a:t>
            </a:r>
            <a:endParaRPr lang="da-DK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5548103" y="5877272"/>
            <a:ext cx="3352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Tester kun den rene moderlinje</a:t>
            </a:r>
          </a:p>
          <a:p>
            <a:pPr algn="ctr"/>
            <a:r>
              <a:rPr lang="da-D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Rækker tilbage til ”Eva”</a:t>
            </a:r>
            <a:br>
              <a:rPr lang="da-D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tages af alle</a:t>
            </a:r>
            <a:endParaRPr lang="da-DK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1800142" y="2348880"/>
            <a:ext cx="5971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Tester alle aner 360 grader rundt – uanset køn</a:t>
            </a:r>
          </a:p>
          <a:p>
            <a:pPr algn="ctr"/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Bedst til nære forbindelser (inden for 6</a:t>
            </a:r>
            <a:r>
              <a:rPr lang="da-DK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8 generationer)</a:t>
            </a:r>
          </a:p>
          <a:p>
            <a:pPr algn="ctr"/>
            <a:r>
              <a:rPr lang="da-D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tages af alle</a:t>
            </a:r>
            <a:endParaRPr lang="da-DK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ktangel 15"/>
          <p:cNvSpPr/>
          <p:nvPr/>
        </p:nvSpPr>
        <p:spPr>
          <a:xfrm rot="5400000">
            <a:off x="3035316" y="5035487"/>
            <a:ext cx="3501008" cy="14401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/>
          <p:cNvSpPr/>
          <p:nvPr/>
        </p:nvSpPr>
        <p:spPr>
          <a:xfrm>
            <a:off x="0" y="3284984"/>
            <a:ext cx="914400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4491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Tak!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23691"/>
            <a:ext cx="8229600" cy="4202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Tak for jeres tid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www.dsgg.dk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Facebook: ”DNA og slægtsforskning”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www.familytreedna.com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www.eupedia.org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Vær nysgerrig - spørg!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724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Den lille biologi-time</a:t>
            </a:r>
            <a:r>
              <a:rPr lang="mr-IN" dirty="0" smtClean="0"/>
              <a:t>…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DNA, gener, genom, arvemateriale</a:t>
            </a:r>
          </a:p>
          <a:p>
            <a:r>
              <a:rPr lang="da-DK" dirty="0" smtClean="0"/>
              <a:t>Opskriften på hvem vi er (arv, ikke miljø)</a:t>
            </a:r>
            <a:endParaRPr lang="da-DK" dirty="0"/>
          </a:p>
          <a:p>
            <a:r>
              <a:rPr lang="da-DK" dirty="0" smtClean="0"/>
              <a:t>Kun 4 forskellige DNA-byggestene: A, C, G og T</a:t>
            </a:r>
          </a:p>
          <a:p>
            <a:endParaRPr lang="da-DK" dirty="0"/>
          </a:p>
          <a:p>
            <a:r>
              <a:rPr lang="da-DK" dirty="0"/>
              <a:t>Cellekerne (2)</a:t>
            </a:r>
            <a:r>
              <a:rPr lang="da-DK" dirty="0" smtClean="0"/>
              <a:t>:</a:t>
            </a:r>
          </a:p>
          <a:p>
            <a:pPr lvl="1"/>
            <a:r>
              <a:rPr lang="da-DK" dirty="0" smtClean="0"/>
              <a:t>Kromosomer</a:t>
            </a:r>
          </a:p>
          <a:p>
            <a:pPr lvl="2"/>
            <a:r>
              <a:rPr lang="da-DK" dirty="0" err="1" smtClean="0">
                <a:solidFill>
                  <a:srgbClr val="FF0000"/>
                </a:solidFill>
              </a:rPr>
              <a:t>Autosomalt</a:t>
            </a:r>
            <a:r>
              <a:rPr lang="da-DK" dirty="0" smtClean="0">
                <a:solidFill>
                  <a:srgbClr val="FF0000"/>
                </a:solidFill>
              </a:rPr>
              <a:t> DNA</a:t>
            </a:r>
          </a:p>
          <a:p>
            <a:pPr lvl="2"/>
            <a:r>
              <a:rPr lang="da-DK" dirty="0" smtClean="0">
                <a:solidFill>
                  <a:srgbClr val="FF0000"/>
                </a:solidFill>
              </a:rPr>
              <a:t>(X-DNA)</a:t>
            </a:r>
          </a:p>
          <a:p>
            <a:pPr lvl="2"/>
            <a:r>
              <a:rPr lang="da-DK" dirty="0" smtClean="0">
                <a:solidFill>
                  <a:srgbClr val="FF0000"/>
                </a:solidFill>
              </a:rPr>
              <a:t>Y-DNA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/>
              <a:t>Mitokondrier (9)</a:t>
            </a:r>
            <a:r>
              <a:rPr lang="da-DK" dirty="0" smtClean="0"/>
              <a:t>:</a:t>
            </a:r>
          </a:p>
          <a:p>
            <a:pPr lvl="1"/>
            <a:r>
              <a:rPr lang="da-DK" dirty="0" smtClean="0">
                <a:solidFill>
                  <a:srgbClr val="FF0000"/>
                </a:solidFill>
              </a:rPr>
              <a:t>Mitokondrie</a:t>
            </a:r>
            <a:r>
              <a:rPr lang="da-DK" dirty="0">
                <a:solidFill>
                  <a:srgbClr val="FF0000"/>
                </a:solidFill>
              </a:rPr>
              <a:t>-DNA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ladsholder til indhold 6" descr="1405px-Animal_Cell.s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7" r="-4307"/>
          <a:stretch>
            <a:fillRect/>
          </a:stretch>
        </p:blipFill>
        <p:spPr>
          <a:xfrm>
            <a:off x="3810000" y="3461956"/>
            <a:ext cx="5013157" cy="266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Det </a:t>
            </a:r>
            <a:r>
              <a:rPr lang="da-DK" dirty="0" err="1" smtClean="0"/>
              <a:t>autosomale</a:t>
            </a:r>
            <a:r>
              <a:rPr lang="da-DK" dirty="0" smtClean="0"/>
              <a:t> DNA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848906"/>
            <a:ext cx="8229600" cy="43735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da-DK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a-DK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a-DK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a-DK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a-DK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a-DK" dirty="0"/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endParaRPr lang="da-DK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Nedarves fra </a:t>
            </a:r>
            <a:r>
              <a:rPr lang="da-DK" dirty="0" smtClean="0">
                <a:solidFill>
                  <a:srgbClr val="FF0000"/>
                </a:solidFill>
              </a:rPr>
              <a:t>alle linjer </a:t>
            </a:r>
            <a:r>
              <a:rPr lang="da-DK" dirty="0"/>
              <a:t>og udgør </a:t>
            </a:r>
            <a:r>
              <a:rPr lang="da-DK" dirty="0" smtClean="0"/>
              <a:t>langt det </a:t>
            </a:r>
            <a:r>
              <a:rPr lang="da-DK" dirty="0"/>
              <a:t>meste af vores DNA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Blandes for hver generation </a:t>
            </a:r>
            <a:r>
              <a:rPr lang="mr-IN" dirty="0" smtClean="0"/>
              <a:t>–</a:t>
            </a:r>
            <a:r>
              <a:rPr lang="da-DK" dirty="0" smtClean="0"/>
              <a:t> kun 50% gives videre (pr. barn!)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a-DK" dirty="0" smtClean="0"/>
              <a:t>Derfor bedst til nære forbindelser (inden for 6 til 8 generationer)</a:t>
            </a:r>
          </a:p>
        </p:txBody>
      </p:sp>
      <p:pic>
        <p:nvPicPr>
          <p:cNvPr id="4" name="Billede 3" descr="Skærmbillede 2017-01-14 kl. 13.41.4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88" y="1752600"/>
            <a:ext cx="3976591" cy="26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Y-DNA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6128" y="2114910"/>
            <a:ext cx="8229600" cy="4373563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Nedarves fra </a:t>
            </a:r>
            <a:r>
              <a:rPr lang="da-DK" dirty="0" smtClean="0">
                <a:solidFill>
                  <a:srgbClr val="FF0000"/>
                </a:solidFill>
              </a:rPr>
              <a:t>fars fars fars far osv. </a:t>
            </a:r>
            <a:r>
              <a:rPr lang="da-DK" dirty="0"/>
              <a:t>stort set uforandret</a:t>
            </a:r>
          </a:p>
          <a:p>
            <a:r>
              <a:rPr lang="da-DK" dirty="0" smtClean="0"/>
              <a:t>Kun ét kromosom (ud af 23)</a:t>
            </a:r>
          </a:p>
          <a:p>
            <a:r>
              <a:rPr lang="da-DK" dirty="0" smtClean="0"/>
              <a:t>Findes kun hos mænd</a:t>
            </a:r>
          </a:p>
        </p:txBody>
      </p:sp>
      <p:pic>
        <p:nvPicPr>
          <p:cNvPr id="4" name="Billede 3" descr="Skærmbillede 2017-01-14 kl. 13.42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2" y="1743974"/>
            <a:ext cx="4384603" cy="28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6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mitokondrie-DNA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132162"/>
            <a:ext cx="8229600" cy="4373563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Nedarves fra </a:t>
            </a:r>
            <a:r>
              <a:rPr lang="da-DK" dirty="0" smtClean="0">
                <a:solidFill>
                  <a:srgbClr val="FF0000"/>
                </a:solidFill>
              </a:rPr>
              <a:t>mors </a:t>
            </a:r>
            <a:r>
              <a:rPr lang="da-DK" dirty="0" err="1" smtClean="0">
                <a:solidFill>
                  <a:srgbClr val="FF0000"/>
                </a:solidFill>
              </a:rPr>
              <a:t>mors</a:t>
            </a:r>
            <a:r>
              <a:rPr lang="da-DK" dirty="0" smtClean="0">
                <a:solidFill>
                  <a:srgbClr val="FF0000"/>
                </a:solidFill>
              </a:rPr>
              <a:t> mor osv.</a:t>
            </a:r>
            <a:r>
              <a:rPr lang="da-DK" dirty="0"/>
              <a:t> stort set uforandret</a:t>
            </a:r>
            <a:endParaRPr lang="da-DK" dirty="0" smtClean="0">
              <a:solidFill>
                <a:srgbClr val="FF0000"/>
              </a:solidFill>
            </a:endParaRPr>
          </a:p>
          <a:p>
            <a:r>
              <a:rPr lang="da-DK" dirty="0" smtClean="0"/>
              <a:t>En lille DNA-ring uden for cellekernen</a:t>
            </a:r>
          </a:p>
          <a:p>
            <a:r>
              <a:rPr lang="da-DK" dirty="0" smtClean="0"/>
              <a:t>Alle mennesker arver </a:t>
            </a:r>
            <a:r>
              <a:rPr lang="da-DK" dirty="0" err="1" smtClean="0"/>
              <a:t>mtDNA</a:t>
            </a:r>
            <a:r>
              <a:rPr lang="da-DK" dirty="0" smtClean="0"/>
              <a:t> fra deres mor</a:t>
            </a:r>
            <a:endParaRPr lang="da-DK" dirty="0"/>
          </a:p>
        </p:txBody>
      </p:sp>
      <p:pic>
        <p:nvPicPr>
          <p:cNvPr id="4" name="Billede 3" descr="Skærmbillede 2017-01-14 kl. 13.45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48" y="1752600"/>
            <a:ext cx="3959114" cy="26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r>
              <a:rPr lang="da-DK" dirty="0" err="1" smtClean="0"/>
              <a:t>MyOrigins</a:t>
            </a:r>
            <a:endParaRPr lang="da-DK" dirty="0"/>
          </a:p>
        </p:txBody>
      </p:sp>
      <p:pic>
        <p:nvPicPr>
          <p:cNvPr id="5" name="Pladsholder til indhold 4" descr="Skærmbillede 2017-05-12 kl. 01.04.41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252" y="1811547"/>
            <a:ext cx="9099600" cy="4658264"/>
          </a:xfrm>
        </p:spPr>
      </p:pic>
      <p:pic>
        <p:nvPicPr>
          <p:cNvPr id="4" name="Billede 3" descr="Skærmbillede 2017-05-12 kl. 01.04.4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-3459" r="70858" b="60972"/>
          <a:stretch/>
        </p:blipFill>
        <p:spPr>
          <a:xfrm>
            <a:off x="16899" y="1541252"/>
            <a:ext cx="3050727" cy="2412559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5291920" y="6550223"/>
            <a:ext cx="3852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Autosomal</a:t>
            </a:r>
            <a:r>
              <a:rPr lang="da-DK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DNA-test hos FamilyTreeDNA.com</a:t>
            </a:r>
            <a:endParaRPr lang="da-DK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ksplosion 2 5"/>
          <p:cNvSpPr/>
          <p:nvPr/>
        </p:nvSpPr>
        <p:spPr>
          <a:xfrm rot="20832808">
            <a:off x="139554" y="4152592"/>
            <a:ext cx="3439304" cy="2269519"/>
          </a:xfrm>
          <a:prstGeom prst="irregularSeal2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a-DK" sz="1600" dirty="0" smtClean="0">
                <a:solidFill>
                  <a:schemeClr val="tx1"/>
                </a:solidFill>
              </a:rPr>
              <a:t>Dit DNA ligner disse gruppers</a:t>
            </a:r>
            <a:br>
              <a:rPr lang="da-DK" sz="1600" dirty="0" smtClean="0">
                <a:solidFill>
                  <a:schemeClr val="tx1"/>
                </a:solidFill>
              </a:rPr>
            </a:br>
            <a:r>
              <a:rPr lang="da-DK" sz="1600" dirty="0" smtClean="0">
                <a:solidFill>
                  <a:schemeClr val="tx1"/>
                </a:solidFill>
              </a:rPr>
              <a:t>– </a:t>
            </a:r>
            <a:r>
              <a:rPr lang="da-DK" sz="1600" dirty="0" smtClean="0">
                <a:solidFill>
                  <a:srgbClr val="FF0000"/>
                </a:solidFill>
              </a:rPr>
              <a:t>ikke</a:t>
            </a:r>
            <a:r>
              <a:rPr lang="da-DK" sz="1600" dirty="0" smtClean="0">
                <a:solidFill>
                  <a:schemeClr val="tx1"/>
                </a:solidFill>
              </a:rPr>
              <a:t> fakta om dit ophav!</a:t>
            </a:r>
            <a:endParaRPr lang="da-DK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5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Family Finder </a:t>
            </a:r>
            <a:r>
              <a:rPr lang="mr-IN" dirty="0" smtClean="0"/>
              <a:t>–</a:t>
            </a:r>
            <a:r>
              <a:rPr lang="da-DK" dirty="0" smtClean="0"/>
              <a:t> Ancient </a:t>
            </a:r>
            <a:r>
              <a:rPr lang="da-DK" dirty="0" err="1" smtClean="0"/>
              <a:t>Origins</a:t>
            </a:r>
            <a:endParaRPr lang="da-DK" dirty="0"/>
          </a:p>
        </p:txBody>
      </p:sp>
      <p:pic>
        <p:nvPicPr>
          <p:cNvPr id="4" name="Pladsholder til indhold 3" descr="AncientOrigins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08" b="-41008"/>
          <a:stretch>
            <a:fillRect/>
          </a:stretch>
        </p:blipFill>
        <p:spPr>
          <a:xfrm>
            <a:off x="1181100" y="855180"/>
            <a:ext cx="6780580" cy="3603491"/>
          </a:xfrm>
        </p:spPr>
      </p:pic>
      <p:pic>
        <p:nvPicPr>
          <p:cNvPr id="5" name="Billede 4" descr="AncientOrigin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30458"/>
            <a:ext cx="6780580" cy="2797070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5291920" y="6550223"/>
            <a:ext cx="3852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Autosomal</a:t>
            </a:r>
            <a:r>
              <a:rPr lang="da-DK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DNA-test hos FamilyTreeDNA.com</a:t>
            </a:r>
            <a:endParaRPr lang="da-DK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65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nhed">
  <a:themeElements>
    <a:clrScheme name="Renhe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nh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12199</TotalTime>
  <Words>1070</Words>
  <Application>Microsoft Office PowerPoint</Application>
  <PresentationFormat>Skærmshow (4:3)</PresentationFormat>
  <Paragraphs>223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32</vt:i4>
      </vt:variant>
    </vt:vector>
  </HeadingPairs>
  <TitlesOfParts>
    <vt:vector size="33" baseType="lpstr">
      <vt:lpstr>Renhed</vt:lpstr>
      <vt:lpstr>Slægtsforskning og DNA</vt:lpstr>
      <vt:lpstr>Anders’ &amp; Jacobs baggrund</vt:lpstr>
      <vt:lpstr>Hvad kan DNA bidrage med?</vt:lpstr>
      <vt:lpstr>Den lille biologi-time…</vt:lpstr>
      <vt:lpstr>Det autosomale DNA</vt:lpstr>
      <vt:lpstr>Y-DNA</vt:lpstr>
      <vt:lpstr>mitokondrie-DNA</vt:lpstr>
      <vt:lpstr>Family Finder – MyOrigins</vt:lpstr>
      <vt:lpstr>Family Finder – Ancient Origins</vt:lpstr>
      <vt:lpstr>Family Finder – Matches</vt:lpstr>
      <vt:lpstr>Family Finder – Matches</vt:lpstr>
      <vt:lpstr>Family Finder – Matches-tabel</vt:lpstr>
      <vt:lpstr>Family Finder – Chromosome Browser</vt:lpstr>
      <vt:lpstr>Family Finder – Chromosome Browser</vt:lpstr>
      <vt:lpstr>Family Finder – Eksempel 1</vt:lpstr>
      <vt:lpstr>Family Finder – Eksempel 1</vt:lpstr>
      <vt:lpstr>Family Finder – Anders’ matches</vt:lpstr>
      <vt:lpstr>Y-DNA</vt:lpstr>
      <vt:lpstr>Y-DNA – matches gennem Y37</vt:lpstr>
      <vt:lpstr>Y-DNA – Y37 matches på kort</vt:lpstr>
      <vt:lpstr>Y-DNA lever livet farligt!</vt:lpstr>
      <vt:lpstr>SNP’ere og haplogrupper</vt:lpstr>
      <vt:lpstr>Haplogrupper i Danmark</vt:lpstr>
      <vt:lpstr>Hvordan tester man sin Y-haplogruppe?</vt:lpstr>
      <vt:lpstr>PowerPoint-præsentation</vt:lpstr>
      <vt:lpstr>BigY – hvor Y-DNA møder slægtstræet</vt:lpstr>
      <vt:lpstr>mtDNA</vt:lpstr>
      <vt:lpstr>mtDNA – eksempel</vt:lpstr>
      <vt:lpstr>De forskellige testtyper hos FTDNA</vt:lpstr>
      <vt:lpstr>Test-firmaer</vt:lpstr>
      <vt:lpstr>PowerPoint-præsentation</vt:lpstr>
      <vt:lpstr>Tak!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Slægtsforskning og DNA</dc:title>
  <dc:creator>Jacob</dc:creator>
  <cp:lastModifiedBy>Reviwever1</cp:lastModifiedBy>
  <cp:revision>147</cp:revision>
  <dcterms:created xsi:type="dcterms:W3CDTF">2016-12-25T21:57:43Z</dcterms:created>
  <dcterms:modified xsi:type="dcterms:W3CDTF">2018-05-17T16:31:25Z</dcterms:modified>
</cp:coreProperties>
</file>